
<file path=[Content_Types].xml><?xml version="1.0" encoding="utf-8"?>
<Types xmlns="http://schemas.openxmlformats.org/package/2006/content-types"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lilianweng.github.io/lil-log/2018/12/27/object-detection-part-4.html" TargetMode="External"/><Relationship Id="rId3" Type="http://schemas.openxmlformats.org/officeDocument/2006/relationships/hyperlink" Target="https://lilianweng.github.io/lil-log/2017/12/31/object-recognition-for-dummies-part-3.html#bounding-box-regression" TargetMode="Externa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lilianweng.github.io/lil-log/2018/12/27/object-detection-part-4.html" TargetMode="Externa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lilianweng.github.io/lil-log/2017/12/31/object-recognition-for-dummies-part-3.html#bounding-box-regression" TargetMode="Externa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towardsdatascience.com/non-maximum-suppression-nms-93ce178e177c" TargetMode="Externa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arxiv.org/pdf/1612.03144.pdf" TargetMode="Externa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arxiv.org/pdf/1911.09070.pdf" TargetMode="Externa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arxiv.org/pdf/1911.09070.pdf" TargetMode="Externa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arxiv.org/pdf/1911.09070.pdf" TargetMode="Externa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arxiv.org/pdf/1506.01497.pdf" TargetMode="External"/><Relationship Id="rId3" Type="http://schemas.openxmlformats.org/officeDocument/2006/relationships/hyperlink" Target="https://lilianweng.github.io/lil-log/2017/12/31/object-recognition-for-dummies-part-3.html#bounding-box-regression" TargetMode="Externa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cs231n.stanford.edu/slides/2017/cs231n_2017_lecture11.pdf" TargetMode="Externa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cs231n.stanford.edu/slides/2017/cs231n_2017_lecture11.pdf" TargetMode="Externa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pyimagesearch.com/2015/03/23/sliding-windows-for-object-detection-with-python-and-opencv/" TargetMode="Externa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towardsdatascience.com/non-maximum-suppression-nms-93ce178e177c" TargetMode="Externa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lilianweng.github.io/lil-log/2017/10/29/object-recognition-for-dummies-part-1.html#selective-search" TargetMode="Externa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kpzhang93.github.io/MTCNN_face_detection_alignment/paper/spl.pdf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802a88ee19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802a88ee19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802b5350ed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802b5350ed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802b5350ed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802b5350ed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-"/>
            </a:pPr>
            <a:r>
              <a:rPr lang="en" sz="1400" u="sng">
                <a:solidFill>
                  <a:schemeClr val="accent5"/>
                </a:solidFill>
                <a:hlinkClick r:id="rId2"/>
              </a:rPr>
              <a:t>https://lilianweng.github.io/lil-log/2018/12/27/object-detection-part-4.html</a:t>
            </a:r>
            <a:endParaRPr sz="1400">
              <a:solidFill>
                <a:schemeClr val="lt2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-"/>
            </a:pPr>
            <a:r>
              <a:rPr lang="en" sz="1400" u="sng">
                <a:solidFill>
                  <a:schemeClr val="accent5"/>
                </a:solidFill>
                <a:hlinkClick r:id="rId3"/>
              </a:rPr>
              <a:t>https://lilianweng.github.io/lil-log/2017/12/31/object-recognition-for-dummies-part-3.html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802b5350ed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802b5350ed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802b5350ed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802b5350ed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https://lilianweng.github.io/lil-log/2018/12/27/object-detection-part-4.html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802b5350ed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802b5350ed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https://lilianweng.github.io/lil-log/2017/12/31/object-recognition-for-dummies-part-3.html#bounding-box-regression</a:t>
            </a:r>
            <a:endParaRPr b="1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802b5350ed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802b5350ed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https://towardsdatascience.com/non-maximum-suppression-nms-93ce178e177c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802b5350ed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802b5350ed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-"/>
            </a:pPr>
            <a:r>
              <a:rPr lang="en" sz="1400" u="sng">
                <a:solidFill>
                  <a:schemeClr val="accent5"/>
                </a:solidFill>
                <a:hlinkClick r:id="rId2"/>
              </a:rPr>
              <a:t>https://arxiv.org/pdf/1612.03144.pdf</a:t>
            </a:r>
            <a:endParaRPr sz="14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802b5350ed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802b5350ed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-"/>
            </a:pPr>
            <a:r>
              <a:rPr lang="en" sz="1400" u="sng">
                <a:solidFill>
                  <a:schemeClr val="accent5"/>
                </a:solidFill>
                <a:hlinkClick r:id="rId2"/>
              </a:rPr>
              <a:t>https://arxiv.org/pdf/1911.09070.pdf</a:t>
            </a:r>
            <a:endParaRPr sz="14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802b5350ed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802b5350ed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-"/>
            </a:pPr>
            <a:r>
              <a:rPr lang="en" sz="1400" u="sng">
                <a:solidFill>
                  <a:schemeClr val="accent5"/>
                </a:solidFill>
                <a:hlinkClick r:id="rId2"/>
              </a:rPr>
              <a:t>https://arxiv.org/pdf/1911.09070.pdf</a:t>
            </a:r>
            <a:endParaRPr sz="14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802a88ee19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802a88ee19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802b5350ed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802b5350ed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chemeClr val="accent5"/>
                </a:solidFill>
                <a:hlinkClick r:id="rId2"/>
              </a:rPr>
              <a:t>https://arxiv.org/pdf/1911.09070.pdf</a:t>
            </a:r>
            <a:endParaRPr sz="14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802b5350ed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802b5350ed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-"/>
            </a:pPr>
            <a:r>
              <a:rPr lang="en" sz="1400" u="sng">
                <a:solidFill>
                  <a:schemeClr val="accent5"/>
                </a:solidFill>
                <a:hlinkClick r:id="rId2"/>
              </a:rPr>
              <a:t>https://arxiv.org/pdf/1506.01497.pdf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-"/>
            </a:pPr>
            <a:r>
              <a:rPr lang="en" sz="1400" u="sng">
                <a:solidFill>
                  <a:schemeClr val="accent5"/>
                </a:solidFill>
                <a:hlinkClick r:id="rId3"/>
              </a:rPr>
              <a:t>https://lilianweng.github.io/lil-log/2017/12/31/object-recognition-for-dummies-part-3.html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802b5350ed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802b5350ed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802b5350ed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802b5350ed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802b5350ed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802b5350ed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802b5350ed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802b5350ed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802b5350ed_1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802b5350ed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802a88ee19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802a88ee19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 u="sng">
                <a:solidFill>
                  <a:schemeClr val="accent5"/>
                </a:solidFill>
                <a:hlinkClick r:id="rId2"/>
              </a:rPr>
              <a:t>http://cs231n.stanford.edu/slides/2017/cs231n_2017_lecture11.pdf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802a88ee19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802a88ee19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chemeClr val="accent5"/>
                </a:solidFill>
                <a:hlinkClick r:id="rId2"/>
              </a:rPr>
              <a:t>http://cs231n.stanford.edu/slides/2017/cs231n_2017_lecture11.pdf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802b5350ed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802b5350ed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802a88ee19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802a88ee19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-"/>
            </a:pPr>
            <a:r>
              <a:rPr lang="en" sz="1400" u="sng">
                <a:solidFill>
                  <a:schemeClr val="accent5"/>
                </a:solidFill>
                <a:hlinkClick r:id="rId2"/>
              </a:rPr>
              <a:t>https://www.pyimagesearch.com/2015/03/23/sliding-windows-for-object-detection-with-python-and-opencv/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802a88ee19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802a88ee19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https://towardsdatascience.com/non-maximum-suppression-nms-93ce178e177c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802a88ee19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802a88ee19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SELECTIVE SEARCH: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https://lilianweng.github.io/lil-log/2017/10/29/object-recognition-for-dummies-part-1.html#selective-search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802a88ee19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802a88ee19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https://kpzhang93.github.io/MTCNN_face_detection_alignment/paper/spl.pdf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Relationship Id="rId4" Type="http://schemas.openxmlformats.org/officeDocument/2006/relationships/image" Target="../media/image1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Relationship Id="rId4" Type="http://schemas.openxmlformats.org/officeDocument/2006/relationships/image" Target="../media/image1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2.png"/><Relationship Id="rId4" Type="http://schemas.openxmlformats.org/officeDocument/2006/relationships/image" Target="../media/image2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3.png"/><Relationship Id="rId4" Type="http://schemas.openxmlformats.org/officeDocument/2006/relationships/image" Target="../media/image2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lilianweng.github.io/lil-log/2018/12/27/object-detection-part-4.html" TargetMode="External"/><Relationship Id="rId4" Type="http://schemas.openxmlformats.org/officeDocument/2006/relationships/hyperlink" Target="https://lilianweng.github.io/lil-log/2017/12/31/object-recognition-for-dummies-part-3.html#bounding-box-regression" TargetMode="External"/><Relationship Id="rId9" Type="http://schemas.openxmlformats.org/officeDocument/2006/relationships/hyperlink" Target="https://arxiv.org/pdf/1612.03144.pdf" TargetMode="External"/><Relationship Id="rId5" Type="http://schemas.openxmlformats.org/officeDocument/2006/relationships/hyperlink" Target="https://arxiv.org/pdf/1506.01497.pdf" TargetMode="External"/><Relationship Id="rId6" Type="http://schemas.openxmlformats.org/officeDocument/2006/relationships/hyperlink" Target="http://cs231n.stanford.edu/slides/2017/cs231n_2017_lecture11.pdf" TargetMode="External"/><Relationship Id="rId7" Type="http://schemas.openxmlformats.org/officeDocument/2006/relationships/hyperlink" Target="https://www.pyimagesearch.com/2015/03/23/sliding-windows-for-object-detection-with-python-and-opencv/" TargetMode="External"/><Relationship Id="rId8" Type="http://schemas.openxmlformats.org/officeDocument/2006/relationships/hyperlink" Target="https://arxiv.org/pdf/1911.09070.pdf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14.png"/><Relationship Id="rId6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Relationship Id="rId4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Relationship Id="rId4" Type="http://schemas.openxmlformats.org/officeDocument/2006/relationships/image" Target="../media/image11.png"/><Relationship Id="rId5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 Detection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review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Localization (cont)</a:t>
            </a:r>
            <a:endParaRPr/>
          </a:p>
        </p:txBody>
      </p:sp>
      <p:sp>
        <p:nvSpPr>
          <p:cNvPr id="160" name="Google Shape;160;p22"/>
          <p:cNvSpPr txBox="1"/>
          <p:nvPr>
            <p:ph idx="1" type="body"/>
          </p:nvPr>
        </p:nvSpPr>
        <p:spPr>
          <a:xfrm>
            <a:off x="311700" y="1104925"/>
            <a:ext cx="4791900" cy="249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To merge overlapping predicted boxes: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Use NMS (Non-Maximum Suppression as follow: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Sort predicted boxes descendingly by confidence scores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Calculate overlap score (IoU) between score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Remove low score overlapped boxes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grpSp>
        <p:nvGrpSpPr>
          <p:cNvPr id="161" name="Google Shape;161;p22"/>
          <p:cNvGrpSpPr/>
          <p:nvPr/>
        </p:nvGrpSpPr>
        <p:grpSpPr>
          <a:xfrm>
            <a:off x="5103700" y="1759675"/>
            <a:ext cx="3666075" cy="1747340"/>
            <a:chOff x="1158875" y="2850400"/>
            <a:chExt cx="3666075" cy="1747340"/>
          </a:xfrm>
        </p:grpSpPr>
        <p:pic>
          <p:nvPicPr>
            <p:cNvPr id="162" name="Google Shape;162;p2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158875" y="2857025"/>
              <a:ext cx="1175575" cy="17340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3" name="Google Shape;163;p2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649375" y="2850400"/>
              <a:ext cx="1175575" cy="174734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4" name="Google Shape;164;p22"/>
            <p:cNvSpPr/>
            <p:nvPr/>
          </p:nvSpPr>
          <p:spPr>
            <a:xfrm>
              <a:off x="2573863" y="3533125"/>
              <a:ext cx="836100" cy="3819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5" name="Google Shape;165;p22"/>
          <p:cNvSpPr txBox="1"/>
          <p:nvPr/>
        </p:nvSpPr>
        <p:spPr>
          <a:xfrm>
            <a:off x="511350" y="3479125"/>
            <a:ext cx="4311300" cy="6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IoU = area of intersection / area of union </a:t>
            </a:r>
            <a:endParaRPr>
              <a:solidFill>
                <a:schemeClr val="dk1"/>
              </a:solidFill>
            </a:endParaRPr>
          </a:p>
          <a:p>
            <a:pPr indent="45720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(between 2 boxes)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Classification</a:t>
            </a:r>
            <a:endParaRPr/>
          </a:p>
        </p:txBody>
      </p:sp>
      <p:sp>
        <p:nvSpPr>
          <p:cNvPr id="171" name="Google Shape;171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Classify patch features of patches into corresponding category using Machine Learning Algorithms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Traditionally: Support Vector Machine (in RCNN network)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Output separable margin between classes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Difficult to train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Neural Network: Softmax + Cross Entropy (in recents deep learning detecto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Soft boundary between classes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Easy to train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Provide probabilistic interpretation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 Detection in Deep Learning Era</a:t>
            </a:r>
            <a:endParaRPr/>
          </a:p>
        </p:txBody>
      </p:sp>
      <p:sp>
        <p:nvSpPr>
          <p:cNvPr id="177" name="Google Shape;177;p24"/>
          <p:cNvSpPr txBox="1"/>
          <p:nvPr>
            <p:ph idx="1" type="body"/>
          </p:nvPr>
        </p:nvSpPr>
        <p:spPr>
          <a:xfrm>
            <a:off x="311700" y="1152475"/>
            <a:ext cx="4791600" cy="179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Divided into 2 paradigms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Two Stage Object Detectors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One region proposal model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One regression and classification model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Example includes: RCNN family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Was believed to be more accurate</a:t>
            </a:r>
            <a:endParaRPr/>
          </a:p>
        </p:txBody>
      </p:sp>
      <p:pic>
        <p:nvPicPr>
          <p:cNvPr id="178" name="Google Shape;17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3300" y="1152475"/>
            <a:ext cx="3261475" cy="3339325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4"/>
          <p:cNvSpPr txBox="1"/>
          <p:nvPr/>
        </p:nvSpPr>
        <p:spPr>
          <a:xfrm>
            <a:off x="321300" y="3108150"/>
            <a:ext cx="4772400" cy="16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-"/>
            </a:pPr>
            <a:r>
              <a:rPr lang="en">
                <a:solidFill>
                  <a:schemeClr val="lt2"/>
                </a:solidFill>
              </a:rPr>
              <a:t>Single Stage Object Detectors</a:t>
            </a:r>
            <a:endParaRPr>
              <a:solidFill>
                <a:schemeClr val="lt2"/>
              </a:solidFill>
            </a:endParaRPr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-"/>
            </a:pPr>
            <a:r>
              <a:rPr lang="en">
                <a:solidFill>
                  <a:schemeClr val="lt2"/>
                </a:solidFill>
              </a:rPr>
              <a:t>Predict bounding boxes and classification score in single pass through the network</a:t>
            </a:r>
            <a:endParaRPr>
              <a:solidFill>
                <a:schemeClr val="lt2"/>
              </a:solidFill>
            </a:endParaRPr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-"/>
            </a:pPr>
            <a:r>
              <a:rPr lang="en">
                <a:solidFill>
                  <a:schemeClr val="lt2"/>
                </a:solidFill>
              </a:rPr>
              <a:t>Faster</a:t>
            </a:r>
            <a:endParaRPr>
              <a:solidFill>
                <a:schemeClr val="lt2"/>
              </a:solidFill>
            </a:endParaRPr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-"/>
            </a:pPr>
            <a:r>
              <a:rPr lang="en">
                <a:solidFill>
                  <a:schemeClr val="lt2"/>
                </a:solidFill>
              </a:rPr>
              <a:t>More overlapping output</a:t>
            </a:r>
            <a:endParaRPr>
              <a:solidFill>
                <a:schemeClr val="lt2"/>
              </a:solidFill>
            </a:endParaRPr>
          </a:p>
        </p:txBody>
      </p:sp>
      <p:pic>
        <p:nvPicPr>
          <p:cNvPr id="180" name="Google Shape;180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58974" y="1994399"/>
            <a:ext cx="3550126" cy="1655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 Detection in Deep Learning Era (cont)</a:t>
            </a:r>
            <a:endParaRPr/>
          </a:p>
        </p:txBody>
      </p:sp>
      <p:sp>
        <p:nvSpPr>
          <p:cNvPr id="186" name="Google Shape;186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Follow conventional procedure: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Learning feature presentation: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Model used to extract feature called Backbone network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Classify and Regress bounding boxes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Classification &amp; Regression Models are called Head networks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Additional Region Proposal Network in Two Stage Object Detectors</a:t>
            </a:r>
            <a:endParaRPr/>
          </a:p>
        </p:txBody>
      </p:sp>
      <p:grpSp>
        <p:nvGrpSpPr>
          <p:cNvPr id="187" name="Google Shape;187;p25"/>
          <p:cNvGrpSpPr/>
          <p:nvPr/>
        </p:nvGrpSpPr>
        <p:grpSpPr>
          <a:xfrm>
            <a:off x="1102900" y="2941725"/>
            <a:ext cx="6629350" cy="1379600"/>
            <a:chOff x="1102900" y="2941725"/>
            <a:chExt cx="6629350" cy="1379600"/>
          </a:xfrm>
        </p:grpSpPr>
        <p:sp>
          <p:nvSpPr>
            <p:cNvPr id="188" name="Google Shape;188;p25"/>
            <p:cNvSpPr/>
            <p:nvPr/>
          </p:nvSpPr>
          <p:spPr>
            <a:xfrm>
              <a:off x="1102900" y="3439025"/>
              <a:ext cx="882300" cy="8823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Image</a:t>
              </a:r>
              <a:endParaRPr/>
            </a:p>
          </p:txBody>
        </p:sp>
        <p:sp>
          <p:nvSpPr>
            <p:cNvPr id="189" name="Google Shape;189;p25"/>
            <p:cNvSpPr/>
            <p:nvPr/>
          </p:nvSpPr>
          <p:spPr>
            <a:xfrm>
              <a:off x="2740188" y="3439025"/>
              <a:ext cx="990600" cy="8823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Backbone</a:t>
              </a:r>
              <a:endParaRPr/>
            </a:p>
          </p:txBody>
        </p:sp>
        <p:sp>
          <p:nvSpPr>
            <p:cNvPr id="190" name="Google Shape;190;p25"/>
            <p:cNvSpPr/>
            <p:nvPr/>
          </p:nvSpPr>
          <p:spPr>
            <a:xfrm>
              <a:off x="4485775" y="2941725"/>
              <a:ext cx="990600" cy="882300"/>
            </a:xfrm>
            <a:prstGeom prst="rect">
              <a:avLst/>
            </a:prstGeom>
            <a:solidFill>
              <a:schemeClr val="accent5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Region Proposal</a:t>
              </a:r>
              <a:endParaRPr/>
            </a:p>
          </p:txBody>
        </p:sp>
        <p:sp>
          <p:nvSpPr>
            <p:cNvPr id="191" name="Google Shape;191;p25"/>
            <p:cNvSpPr/>
            <p:nvPr/>
          </p:nvSpPr>
          <p:spPr>
            <a:xfrm>
              <a:off x="6364550" y="3439025"/>
              <a:ext cx="1367700" cy="8823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Classification</a:t>
              </a:r>
              <a:endParaRPr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+ </a:t>
              </a:r>
              <a:endParaRPr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Regression</a:t>
              </a:r>
              <a:endParaRPr/>
            </a:p>
          </p:txBody>
        </p:sp>
        <p:sp>
          <p:nvSpPr>
            <p:cNvPr id="192" name="Google Shape;192;p25"/>
            <p:cNvSpPr/>
            <p:nvPr/>
          </p:nvSpPr>
          <p:spPr>
            <a:xfrm>
              <a:off x="2066900" y="3805025"/>
              <a:ext cx="591600" cy="1503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chemeClr val="dk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25"/>
            <p:cNvSpPr/>
            <p:nvPr/>
          </p:nvSpPr>
          <p:spPr>
            <a:xfrm>
              <a:off x="3813475" y="4051575"/>
              <a:ext cx="2468400" cy="1503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chemeClr val="dk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25"/>
            <p:cNvSpPr/>
            <p:nvPr/>
          </p:nvSpPr>
          <p:spPr>
            <a:xfrm rot="-1649270">
              <a:off x="3812470" y="3439114"/>
              <a:ext cx="591472" cy="150149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chemeClr val="accent5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25"/>
            <p:cNvSpPr/>
            <p:nvPr/>
          </p:nvSpPr>
          <p:spPr>
            <a:xfrm rot="1344989">
              <a:off x="5683944" y="3384928"/>
              <a:ext cx="591604" cy="150255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chemeClr val="accent5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Single Stage Object Detection</a:t>
            </a:r>
            <a:endParaRPr/>
          </a:p>
        </p:txBody>
      </p:sp>
      <p:sp>
        <p:nvSpPr>
          <p:cNvPr id="201" name="Google Shape;201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In SSD and EfficientDet setup. Model predicts offset of predefined Anchor boxes for every location of the feature map.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Each box has a fixed size and position relative to its corresponding cell.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Anchor box at different level feature map have different receptive fields</a:t>
            </a:r>
            <a:endParaRPr/>
          </a:p>
        </p:txBody>
      </p:sp>
      <p:pic>
        <p:nvPicPr>
          <p:cNvPr id="202" name="Google Shape;20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7851" y="2657400"/>
            <a:ext cx="5110050" cy="191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Single Stage Object Detection (cont)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27"/>
          <p:cNvSpPr txBox="1"/>
          <p:nvPr>
            <p:ph idx="1" type="body"/>
          </p:nvPr>
        </p:nvSpPr>
        <p:spPr>
          <a:xfrm>
            <a:off x="311700" y="1152475"/>
            <a:ext cx="4575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In normal setup, each cell is responsible for 9 anchor boxes: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3 scales: [</a:t>
            </a:r>
            <a:r>
              <a:rPr lang="en"/>
              <a:t>1, 1.26, 1.58]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3 shapes: (W : H) [</a:t>
            </a:r>
            <a:r>
              <a:rPr lang="en"/>
              <a:t>1:1, 2:1, 1:2]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Head network classifies each cell and regresses offset to ground truth boxes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Transform (offset and anchor boxes) to coordinates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p(x,y,w,h): anchor x,y,w,h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d(x,y,w,h): offset to learn ([0,1])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g(x,y,w,h): ground truth x,y,w,h</a:t>
            </a:r>
            <a:endParaRPr/>
          </a:p>
        </p:txBody>
      </p:sp>
      <p:pic>
        <p:nvPicPr>
          <p:cNvPr id="209" name="Google Shape;20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6625" y="1356313"/>
            <a:ext cx="3814200" cy="2430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Single Stage Object Detection (cont)</a:t>
            </a:r>
            <a:endParaRPr/>
          </a:p>
        </p:txBody>
      </p:sp>
      <p:sp>
        <p:nvSpPr>
          <p:cNvPr id="215" name="Google Shape;215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Finally, apply NSM to filter out overlapping boxes</a:t>
            </a:r>
            <a:endParaRPr/>
          </a:p>
        </p:txBody>
      </p:sp>
      <p:pic>
        <p:nvPicPr>
          <p:cNvPr id="216" name="Google Shape;21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792000"/>
            <a:ext cx="8280501" cy="2525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Single Stage Object Detection (cont)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29"/>
          <p:cNvSpPr txBox="1"/>
          <p:nvPr>
            <p:ph idx="1" type="body"/>
          </p:nvPr>
        </p:nvSpPr>
        <p:spPr>
          <a:xfrm>
            <a:off x="311700" y="1152475"/>
            <a:ext cx="4310400" cy="14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Prediction in last feature map (size ~ 1/(2^7) normal size) has </a:t>
            </a:r>
            <a:r>
              <a:rPr b="1" i="1" lang="en" sz="1600"/>
              <a:t>low recall</a:t>
            </a:r>
            <a:r>
              <a:rPr lang="en" sz="1600"/>
              <a:t> (miss object due to low spatial information)</a:t>
            </a:r>
            <a:endParaRPr sz="1600"/>
          </a:p>
        </p:txBody>
      </p:sp>
      <p:pic>
        <p:nvPicPr>
          <p:cNvPr id="223" name="Google Shape;22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14825" y="1152475"/>
            <a:ext cx="2369903" cy="141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80475" y="2706525"/>
            <a:ext cx="3838575" cy="1609725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29"/>
          <p:cNvSpPr txBox="1"/>
          <p:nvPr/>
        </p:nvSpPr>
        <p:spPr>
          <a:xfrm>
            <a:off x="311700" y="2697075"/>
            <a:ext cx="4310400" cy="15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Char char="-"/>
            </a:pPr>
            <a:r>
              <a:rPr lang="en" sz="1600">
                <a:solidFill>
                  <a:schemeClr val="lt2"/>
                </a:solidFill>
              </a:rPr>
              <a:t>Instead, predictions are done in multiple feature map of different size</a:t>
            </a:r>
            <a:endParaRPr sz="1600">
              <a:solidFill>
                <a:schemeClr val="lt2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-"/>
            </a:pPr>
            <a:r>
              <a:rPr lang="en">
                <a:solidFill>
                  <a:schemeClr val="lt2"/>
                </a:solidFill>
              </a:rPr>
              <a:t>Concatenate infos from higher level (high semantic infos) with lower level (high spatial infos)</a:t>
            </a:r>
            <a:endParaRPr>
              <a:solidFill>
                <a:schemeClr val="lt2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-"/>
            </a:pPr>
            <a:r>
              <a:rPr lang="en">
                <a:solidFill>
                  <a:schemeClr val="lt2"/>
                </a:solidFill>
              </a:rPr>
              <a:t>Single pass with free multi-scale</a:t>
            </a:r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Single Stage Object Detector (cont)</a:t>
            </a:r>
            <a:endParaRPr/>
          </a:p>
        </p:txBody>
      </p:sp>
      <p:sp>
        <p:nvSpPr>
          <p:cNvPr id="231" name="Google Shape;231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EfficientDet is </a:t>
            </a:r>
            <a:r>
              <a:rPr lang="en"/>
              <a:t>published at the end of 2019</a:t>
            </a:r>
            <a:r>
              <a:rPr lang="en"/>
              <a:t>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EfficientDet is recently the most advanced Object Detector, which combines strengths of previous models.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Lightweight backbone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Multi-scale detection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Single forward pass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Advance loss function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Single Forward Pass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9 pre-defined anchors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EfficientNet backbone network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Lightweight, scalable model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Bi-directional Feature Pyramid Network (detect multi-scale objects)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Info go 2 ways: from lower level to higher level and vice versa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Increase </a:t>
            </a:r>
            <a:r>
              <a:rPr lang="en"/>
              <a:t>depth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Focal Loss for classify objects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Address imbalance classes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Decrease weight of easy example while increase weight of hard example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Smooth L1 Loss for regression problem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Post Process with NMS</a:t>
            </a:r>
            <a:endParaRPr/>
          </a:p>
        </p:txBody>
      </p:sp>
      <p:sp>
        <p:nvSpPr>
          <p:cNvPr id="237" name="Google Shape;237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EfficientDet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Definition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Overall and In-detail approach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Example with popular deep learning detectors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EfficientDet (cont)</a:t>
            </a:r>
            <a:endParaRPr/>
          </a:p>
        </p:txBody>
      </p:sp>
      <p:sp>
        <p:nvSpPr>
          <p:cNvPr id="243" name="Google Shape;243;p32"/>
          <p:cNvSpPr txBox="1"/>
          <p:nvPr>
            <p:ph idx="1" type="body"/>
          </p:nvPr>
        </p:nvSpPr>
        <p:spPr>
          <a:xfrm>
            <a:off x="311700" y="1152475"/>
            <a:ext cx="3297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Backbone lightweight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4x-9x time smaller than other detectors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2x-4x faster than other detectors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Comparable accuracy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State-of-the-art with EfficientDet-D7</a:t>
            </a:r>
            <a:endParaRPr/>
          </a:p>
        </p:txBody>
      </p:sp>
      <p:pic>
        <p:nvPicPr>
          <p:cNvPr id="244" name="Google Shape;24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78400" y="445025"/>
            <a:ext cx="5064409" cy="4123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Two Stage Object Detection</a:t>
            </a:r>
            <a:endParaRPr/>
          </a:p>
        </p:txBody>
      </p:sp>
      <p:sp>
        <p:nvSpPr>
          <p:cNvPr id="250" name="Google Shape;250;p33"/>
          <p:cNvSpPr txBox="1"/>
          <p:nvPr>
            <p:ph idx="1" type="body"/>
          </p:nvPr>
        </p:nvSpPr>
        <p:spPr>
          <a:xfrm>
            <a:off x="311700" y="1152475"/>
            <a:ext cx="8520600" cy="11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Faster RCNN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Backbone network extracts feature maps (more meaningful representation of the input image)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RPN regresses object’s bounding box to predefined anchors (later).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Those Anchors come in different scales and shape to fit different object’s size and shapes</a:t>
            </a:r>
            <a:endParaRPr/>
          </a:p>
        </p:txBody>
      </p:sp>
      <p:pic>
        <p:nvPicPr>
          <p:cNvPr id="251" name="Google Shape;25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5000" y="2825788"/>
            <a:ext cx="5133975" cy="174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22175" y="2752838"/>
            <a:ext cx="3213925" cy="1889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33"/>
          <p:cNvSpPr txBox="1"/>
          <p:nvPr/>
        </p:nvSpPr>
        <p:spPr>
          <a:xfrm>
            <a:off x="311688" y="2265950"/>
            <a:ext cx="8520600" cy="3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-"/>
            </a:pPr>
            <a:r>
              <a:rPr lang="en">
                <a:solidFill>
                  <a:schemeClr val="lt2"/>
                </a:solidFill>
              </a:rPr>
              <a:t>RPN network p</a:t>
            </a:r>
            <a:r>
              <a:rPr lang="en">
                <a:solidFill>
                  <a:schemeClr val="lt2"/>
                </a:solidFill>
              </a:rPr>
              <a:t>redicts objectness along regress boxes.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Two Stage Object Detection (cont)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Faster RCNN: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Roi pooling proposed region to feed into Head networks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ROI pooling </a:t>
            </a:r>
            <a:r>
              <a:rPr lang="en"/>
              <a:t>intuitively resize proposed region into fixed size (N x N)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Output corresponding classes </a:t>
            </a:r>
            <a:r>
              <a:rPr lang="en"/>
              <a:t>and Offset (later) to ground truth boxes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Transform (Offset + Anchors) (later) to box’s coordinates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NMS to suppresses overlapping boxes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 for listening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Miscellaneous</a:t>
            </a:r>
            <a:endParaRPr/>
          </a:p>
        </p:txBody>
      </p:sp>
      <p:sp>
        <p:nvSpPr>
          <p:cNvPr id="270" name="Google Shape;270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Compare </a:t>
            </a:r>
            <a:r>
              <a:rPr lang="en"/>
              <a:t>different</a:t>
            </a:r>
            <a:r>
              <a:rPr lang="en"/>
              <a:t> Feature Pyramid Networks</a:t>
            </a:r>
            <a:endParaRPr/>
          </a:p>
        </p:txBody>
      </p:sp>
      <p:pic>
        <p:nvPicPr>
          <p:cNvPr id="271" name="Google Shape;27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9775" y="1854178"/>
            <a:ext cx="7724450" cy="271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Miscellaneous (cont)</a:t>
            </a:r>
            <a:endParaRPr/>
          </a:p>
        </p:txBody>
      </p:sp>
      <p:sp>
        <p:nvSpPr>
          <p:cNvPr id="277" name="Google Shape;277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Compare accuracy and speed of EfficientDet vs other detectors (on Titan V GPU)</a:t>
            </a:r>
            <a:endParaRPr/>
          </a:p>
        </p:txBody>
      </p:sp>
      <p:pic>
        <p:nvPicPr>
          <p:cNvPr id="278" name="Google Shape;27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800" y="145425"/>
            <a:ext cx="8188800" cy="4701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284" name="Google Shape;284;p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Single Stage: </a:t>
            </a:r>
            <a:r>
              <a:rPr lang="en" sz="1400" u="sng">
                <a:solidFill>
                  <a:schemeClr val="hlink"/>
                </a:solidFill>
                <a:hlinkClick r:id="rId3"/>
              </a:rPr>
              <a:t>https://lilianweng.github.io/lil-log/2018/12/27/object-detection-part-4.html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Two stage: </a:t>
            </a:r>
            <a:r>
              <a:rPr lang="en" sz="1400" u="sng">
                <a:solidFill>
                  <a:schemeClr val="hlink"/>
                </a:solidFill>
                <a:hlinkClick r:id="rId4"/>
              </a:rPr>
              <a:t>https://lilianweng.github.io/lil-log/2017/12/31/object-recognition-for-dummies-part-3.html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Faster RCNN: </a:t>
            </a:r>
            <a:r>
              <a:rPr lang="en" sz="1400" u="sng">
                <a:solidFill>
                  <a:schemeClr val="hlink"/>
                </a:solidFill>
                <a:hlinkClick r:id="rId5"/>
              </a:rPr>
              <a:t>https://arxiv.org/pdf/1506.01497.pdf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Object detection: </a:t>
            </a:r>
            <a:r>
              <a:rPr lang="en" sz="1400" u="sng">
                <a:solidFill>
                  <a:schemeClr val="hlink"/>
                </a:solidFill>
                <a:hlinkClick r:id="rId6"/>
              </a:rPr>
              <a:t>http://cs231n.stanford.edu/slides/2017/cs231n_2017_lecture11.pdf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HOG detection: </a:t>
            </a:r>
            <a:r>
              <a:rPr lang="en" sz="1400" u="sng">
                <a:solidFill>
                  <a:schemeClr val="hlink"/>
                </a:solidFill>
                <a:hlinkClick r:id="rId7"/>
              </a:rPr>
              <a:t>https://www.pyimagesearch.com/2015/03/23/sliding-windows-for-object-detection-with-python-and-opencv/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EfficientDet: </a:t>
            </a:r>
            <a:r>
              <a:rPr lang="en" sz="1400" u="sng">
                <a:solidFill>
                  <a:schemeClr val="hlink"/>
                </a:solidFill>
                <a:hlinkClick r:id="rId8"/>
              </a:rPr>
              <a:t>https://arxiv.org/pdf/1911.09070.pdf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Feature Pyramid Network: </a:t>
            </a:r>
            <a:r>
              <a:rPr lang="en" sz="1400" u="sng">
                <a:solidFill>
                  <a:schemeClr val="hlink"/>
                </a:solidFill>
                <a:hlinkClick r:id="rId9"/>
              </a:rPr>
              <a:t>https://arxiv.org/pdf/1612.03144.pdf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References Images from various source</a:t>
            </a:r>
            <a:endParaRPr sz="14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Definition</a:t>
            </a:r>
            <a:endParaRPr/>
          </a:p>
        </p:txBody>
      </p:sp>
      <p:sp>
        <p:nvSpPr>
          <p:cNvPr id="67" name="Google Shape;67;p15"/>
          <p:cNvSpPr txBox="1"/>
          <p:nvPr>
            <p:ph idx="1" type="body"/>
          </p:nvPr>
        </p:nvSpPr>
        <p:spPr>
          <a:xfrm>
            <a:off x="311700" y="1152475"/>
            <a:ext cx="7725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Is a</a:t>
            </a:r>
            <a:r>
              <a:rPr lang="en"/>
              <a:t> subtask of Computer Vision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Objective: Localize the object and Classify </a:t>
            </a:r>
            <a:r>
              <a:rPr lang="en"/>
              <a:t>each instances</a:t>
            </a:r>
            <a:endParaRPr/>
          </a:p>
        </p:txBody>
      </p:sp>
      <p:grpSp>
        <p:nvGrpSpPr>
          <p:cNvPr id="68" name="Google Shape;68;p15"/>
          <p:cNvGrpSpPr/>
          <p:nvPr/>
        </p:nvGrpSpPr>
        <p:grpSpPr>
          <a:xfrm>
            <a:off x="652300" y="2112213"/>
            <a:ext cx="6259488" cy="2276488"/>
            <a:chOff x="652300" y="2112213"/>
            <a:chExt cx="6259488" cy="2276488"/>
          </a:xfrm>
        </p:grpSpPr>
        <p:pic>
          <p:nvPicPr>
            <p:cNvPr id="69" name="Google Shape;69;p1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692463" y="2112213"/>
              <a:ext cx="2219325" cy="2276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" name="Google Shape;70;p1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52300" y="2112225"/>
              <a:ext cx="2292850" cy="22764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1" name="Google Shape;71;p15"/>
            <p:cNvSpPr/>
            <p:nvPr/>
          </p:nvSpPr>
          <p:spPr>
            <a:xfrm>
              <a:off x="3236025" y="2939525"/>
              <a:ext cx="1127100" cy="3393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Approach</a:t>
            </a:r>
            <a:endParaRPr/>
          </a:p>
        </p:txBody>
      </p:sp>
      <p:sp>
        <p:nvSpPr>
          <p:cNvPr id="77" name="Google Shape;77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Common approach in object detection: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Learning Feature Presentation for Image’s </a:t>
            </a:r>
            <a:r>
              <a:rPr b="1" i="1" lang="en"/>
              <a:t>PATCH</a:t>
            </a:r>
            <a:r>
              <a:rPr lang="en"/>
              <a:t> (using Computer Vision Algorithms)</a:t>
            </a:r>
            <a:endParaRPr sz="12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Classify patches as background or objects (using Machine Learning Algorithms)</a:t>
            </a:r>
            <a:endParaRPr/>
          </a:p>
        </p:txBody>
      </p:sp>
      <p:pic>
        <p:nvPicPr>
          <p:cNvPr id="78" name="Google Shape;7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0125" y="2402637"/>
            <a:ext cx="6144201" cy="1437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30125" y="2402625"/>
            <a:ext cx="5998431" cy="143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Approach (cont)</a:t>
            </a:r>
            <a:endParaRPr/>
          </a:p>
        </p:txBody>
      </p:sp>
      <p:sp>
        <p:nvSpPr>
          <p:cNvPr id="85" name="Google Shape;85;p17"/>
          <p:cNvSpPr/>
          <p:nvPr/>
        </p:nvSpPr>
        <p:spPr>
          <a:xfrm>
            <a:off x="350750" y="2246675"/>
            <a:ext cx="1133100" cy="11331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Input Image</a:t>
            </a:r>
            <a:endParaRPr/>
          </a:p>
        </p:txBody>
      </p:sp>
      <p:sp>
        <p:nvSpPr>
          <p:cNvPr id="86" name="Google Shape;86;p17"/>
          <p:cNvSpPr/>
          <p:nvPr/>
        </p:nvSpPr>
        <p:spPr>
          <a:xfrm>
            <a:off x="2143525" y="1065650"/>
            <a:ext cx="1133100" cy="11331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Patch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</a:t>
            </a:r>
            <a:endParaRPr/>
          </a:p>
        </p:txBody>
      </p:sp>
      <p:sp>
        <p:nvSpPr>
          <p:cNvPr id="87" name="Google Shape;87;p17"/>
          <p:cNvSpPr/>
          <p:nvPr/>
        </p:nvSpPr>
        <p:spPr>
          <a:xfrm>
            <a:off x="2143525" y="2246663"/>
            <a:ext cx="1133100" cy="11331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Patch </a:t>
            </a:r>
            <a:r>
              <a:rPr lang="en"/>
              <a:t>Feature </a:t>
            </a:r>
            <a:endParaRPr/>
          </a:p>
        </p:txBody>
      </p:sp>
      <p:sp>
        <p:nvSpPr>
          <p:cNvPr id="88" name="Google Shape;88;p17"/>
          <p:cNvSpPr/>
          <p:nvPr/>
        </p:nvSpPr>
        <p:spPr>
          <a:xfrm>
            <a:off x="2143525" y="3427688"/>
            <a:ext cx="1133100" cy="11331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Patch Feature </a:t>
            </a:r>
            <a:endParaRPr/>
          </a:p>
        </p:txBody>
      </p:sp>
      <p:sp>
        <p:nvSpPr>
          <p:cNvPr id="89" name="Google Shape;89;p17"/>
          <p:cNvSpPr/>
          <p:nvPr/>
        </p:nvSpPr>
        <p:spPr>
          <a:xfrm>
            <a:off x="3936300" y="3427700"/>
            <a:ext cx="1271400" cy="11331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Patch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Localization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+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Classification</a:t>
            </a:r>
            <a:endParaRPr/>
          </a:p>
        </p:txBody>
      </p:sp>
      <p:sp>
        <p:nvSpPr>
          <p:cNvPr id="90" name="Google Shape;90;p17"/>
          <p:cNvSpPr/>
          <p:nvPr/>
        </p:nvSpPr>
        <p:spPr>
          <a:xfrm>
            <a:off x="3936300" y="2246675"/>
            <a:ext cx="1271400" cy="11331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Patch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Localization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+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Classification</a:t>
            </a:r>
            <a:endParaRPr/>
          </a:p>
        </p:txBody>
      </p:sp>
      <p:sp>
        <p:nvSpPr>
          <p:cNvPr id="91" name="Google Shape;91;p17"/>
          <p:cNvSpPr/>
          <p:nvPr/>
        </p:nvSpPr>
        <p:spPr>
          <a:xfrm>
            <a:off x="3936300" y="1065650"/>
            <a:ext cx="1271400" cy="11331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Patch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Localization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+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Classification</a:t>
            </a:r>
            <a:endParaRPr/>
          </a:p>
        </p:txBody>
      </p:sp>
      <p:sp>
        <p:nvSpPr>
          <p:cNvPr id="92" name="Google Shape;92;p17"/>
          <p:cNvSpPr/>
          <p:nvPr/>
        </p:nvSpPr>
        <p:spPr>
          <a:xfrm>
            <a:off x="6671550" y="2294600"/>
            <a:ext cx="1271400" cy="11331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Localization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+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Classification</a:t>
            </a:r>
            <a:endParaRPr/>
          </a:p>
        </p:txBody>
      </p:sp>
      <p:sp>
        <p:nvSpPr>
          <p:cNvPr id="93" name="Google Shape;93;p17"/>
          <p:cNvSpPr/>
          <p:nvPr/>
        </p:nvSpPr>
        <p:spPr>
          <a:xfrm>
            <a:off x="1509038" y="2675825"/>
            <a:ext cx="609300" cy="274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17"/>
          <p:cNvSpPr/>
          <p:nvPr/>
        </p:nvSpPr>
        <p:spPr>
          <a:xfrm>
            <a:off x="3301813" y="1494800"/>
            <a:ext cx="609300" cy="274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17"/>
          <p:cNvSpPr/>
          <p:nvPr/>
        </p:nvSpPr>
        <p:spPr>
          <a:xfrm>
            <a:off x="3301813" y="2675825"/>
            <a:ext cx="609300" cy="274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17"/>
          <p:cNvSpPr/>
          <p:nvPr/>
        </p:nvSpPr>
        <p:spPr>
          <a:xfrm>
            <a:off x="3301825" y="3856850"/>
            <a:ext cx="609300" cy="274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7"/>
          <p:cNvSpPr/>
          <p:nvPr/>
        </p:nvSpPr>
        <p:spPr>
          <a:xfrm>
            <a:off x="5303925" y="2675825"/>
            <a:ext cx="1271400" cy="274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7"/>
          <p:cNvSpPr txBox="1"/>
          <p:nvPr/>
        </p:nvSpPr>
        <p:spPr>
          <a:xfrm>
            <a:off x="5303925" y="2246675"/>
            <a:ext cx="1271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PostProcess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Presentation</a:t>
            </a:r>
            <a:endParaRPr/>
          </a:p>
        </p:txBody>
      </p:sp>
      <p:sp>
        <p:nvSpPr>
          <p:cNvPr id="104" name="Google Shape;104;p18"/>
          <p:cNvSpPr txBox="1"/>
          <p:nvPr>
            <p:ph idx="1" type="body"/>
          </p:nvPr>
        </p:nvSpPr>
        <p:spPr>
          <a:xfrm>
            <a:off x="311700" y="1152475"/>
            <a:ext cx="8520600" cy="63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Traditional Computer Vision Algorithms (handcrafted feature):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Feature descriptors: SIFT, SURF, HOG, Haar-like</a:t>
            </a:r>
            <a:endParaRPr/>
          </a:p>
        </p:txBody>
      </p:sp>
      <p:sp>
        <p:nvSpPr>
          <p:cNvPr id="105" name="Google Shape;105;p18"/>
          <p:cNvSpPr txBox="1"/>
          <p:nvPr>
            <p:ph idx="1" type="body"/>
          </p:nvPr>
        </p:nvSpPr>
        <p:spPr>
          <a:xfrm>
            <a:off x="311700" y="1848825"/>
            <a:ext cx="8520600" cy="72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Deep learning (deep feature):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Feature extracted using common CNN: VGG, MobileNet, Resnet</a:t>
            </a:r>
            <a:endParaRPr/>
          </a:p>
        </p:txBody>
      </p:sp>
      <p:grpSp>
        <p:nvGrpSpPr>
          <p:cNvPr id="106" name="Google Shape;106;p18"/>
          <p:cNvGrpSpPr/>
          <p:nvPr/>
        </p:nvGrpSpPr>
        <p:grpSpPr>
          <a:xfrm>
            <a:off x="852368" y="2617360"/>
            <a:ext cx="7129132" cy="2226415"/>
            <a:chOff x="852368" y="2617360"/>
            <a:chExt cx="7129132" cy="2226415"/>
          </a:xfrm>
        </p:grpSpPr>
        <p:pic>
          <p:nvPicPr>
            <p:cNvPr id="107" name="Google Shape;107;p1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52368" y="2632475"/>
              <a:ext cx="1111400" cy="21962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8" name="Google Shape;108;p1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673672" y="3277525"/>
              <a:ext cx="3444126" cy="906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9" name="Google Shape;109;p1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870100" y="2617360"/>
              <a:ext cx="1111400" cy="22264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0" name="Google Shape;110;p18"/>
            <p:cNvSpPr/>
            <p:nvPr/>
          </p:nvSpPr>
          <p:spPr>
            <a:xfrm>
              <a:off x="2024875" y="3630538"/>
              <a:ext cx="587700" cy="2001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8"/>
            <p:cNvSpPr/>
            <p:nvPr/>
          </p:nvSpPr>
          <p:spPr>
            <a:xfrm>
              <a:off x="6200100" y="3630550"/>
              <a:ext cx="587700" cy="2001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8"/>
            <p:cNvSpPr txBox="1"/>
            <p:nvPr/>
          </p:nvSpPr>
          <p:spPr>
            <a:xfrm>
              <a:off x="2889888" y="4327175"/>
              <a:ext cx="3011700" cy="35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</a:rPr>
                <a:t>Histogram of Gradient in Blue Area</a:t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113" name="Google Shape;113;p18"/>
          <p:cNvGrpSpPr/>
          <p:nvPr/>
        </p:nvGrpSpPr>
        <p:grpSpPr>
          <a:xfrm>
            <a:off x="2315250" y="2617349"/>
            <a:ext cx="3952224" cy="2226425"/>
            <a:chOff x="2315250" y="2617349"/>
            <a:chExt cx="3952224" cy="2226425"/>
          </a:xfrm>
        </p:grpSpPr>
        <p:pic>
          <p:nvPicPr>
            <p:cNvPr id="114" name="Google Shape;114;p1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315250" y="2617349"/>
              <a:ext cx="3952224" cy="22264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5" name="Google Shape;115;p18"/>
            <p:cNvSpPr txBox="1"/>
            <p:nvPr/>
          </p:nvSpPr>
          <p:spPr>
            <a:xfrm>
              <a:off x="4805475" y="2788050"/>
              <a:ext cx="1405800" cy="363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1"/>
                  </a:solidFill>
                </a:rPr>
                <a:t>Feature Vector</a:t>
              </a:r>
              <a:endParaRPr>
                <a:solidFill>
                  <a:schemeClr val="lt1"/>
                </a:solidFill>
              </a:endParaRPr>
            </a:p>
          </p:txBody>
        </p:sp>
        <p:cxnSp>
          <p:nvCxnSpPr>
            <p:cNvPr id="116" name="Google Shape;116;p18"/>
            <p:cNvCxnSpPr>
              <a:stCxn id="115" idx="2"/>
            </p:cNvCxnSpPr>
            <p:nvPr/>
          </p:nvCxnSpPr>
          <p:spPr>
            <a:xfrm>
              <a:off x="5508375" y="3151650"/>
              <a:ext cx="393900" cy="527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Localization</a:t>
            </a:r>
            <a:endParaRPr/>
          </a:p>
        </p:txBody>
      </p:sp>
      <p:sp>
        <p:nvSpPr>
          <p:cNvPr id="122" name="Google Shape;122;p19"/>
          <p:cNvSpPr txBox="1"/>
          <p:nvPr>
            <p:ph idx="1" type="body"/>
          </p:nvPr>
        </p:nvSpPr>
        <p:spPr>
          <a:xfrm>
            <a:off x="311700" y="1152475"/>
            <a:ext cx="8520600" cy="3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Conventional: Sliding window</a:t>
            </a:r>
            <a:endParaRPr/>
          </a:p>
        </p:txBody>
      </p:sp>
      <p:sp>
        <p:nvSpPr>
          <p:cNvPr id="123" name="Google Shape;123;p19"/>
          <p:cNvSpPr txBox="1"/>
          <p:nvPr>
            <p:ph idx="1" type="body"/>
          </p:nvPr>
        </p:nvSpPr>
        <p:spPr>
          <a:xfrm>
            <a:off x="311700" y="1482500"/>
            <a:ext cx="5112600" cy="108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Problems: Too many </a:t>
            </a:r>
            <a:r>
              <a:rPr lang="en"/>
              <a:t>possible windows (Different scales, Different shape)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Problems: Overlapping output boxes</a:t>
            </a:r>
            <a:endParaRPr/>
          </a:p>
        </p:txBody>
      </p:sp>
      <p:pic>
        <p:nvPicPr>
          <p:cNvPr id="124" name="Google Shape;12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23650" y="1152475"/>
            <a:ext cx="1836953" cy="270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Localization (cont)</a:t>
            </a:r>
            <a:endParaRPr/>
          </a:p>
        </p:txBody>
      </p:sp>
      <p:sp>
        <p:nvSpPr>
          <p:cNvPr id="130" name="Google Shape;130;p20"/>
          <p:cNvSpPr txBox="1"/>
          <p:nvPr>
            <p:ph idx="1" type="body"/>
          </p:nvPr>
        </p:nvSpPr>
        <p:spPr>
          <a:xfrm>
            <a:off x="311700" y="1152475"/>
            <a:ext cx="7953900" cy="118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To reduce computational overhead of sliding window: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Use</a:t>
            </a:r>
            <a:r>
              <a:rPr lang="en"/>
              <a:t> CNN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Before: predict each region </a:t>
            </a:r>
            <a:r>
              <a:rPr lang="en"/>
              <a:t>separately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Now: predict all region at once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20"/>
          <p:cNvSpPr txBox="1"/>
          <p:nvPr>
            <p:ph idx="1" type="body"/>
          </p:nvPr>
        </p:nvSpPr>
        <p:spPr>
          <a:xfrm>
            <a:off x="311700" y="2966775"/>
            <a:ext cx="7953900" cy="6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Problems: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Object can be big and span multiple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grpSp>
        <p:nvGrpSpPr>
          <p:cNvPr id="132" name="Google Shape;132;p20"/>
          <p:cNvGrpSpPr/>
          <p:nvPr/>
        </p:nvGrpSpPr>
        <p:grpSpPr>
          <a:xfrm>
            <a:off x="808150" y="3409500"/>
            <a:ext cx="7527700" cy="1306975"/>
            <a:chOff x="808150" y="3309225"/>
            <a:chExt cx="7527700" cy="1306975"/>
          </a:xfrm>
        </p:grpSpPr>
        <p:grpSp>
          <p:nvGrpSpPr>
            <p:cNvPr id="133" name="Google Shape;133;p20"/>
            <p:cNvGrpSpPr/>
            <p:nvPr/>
          </p:nvGrpSpPr>
          <p:grpSpPr>
            <a:xfrm>
              <a:off x="808150" y="3309225"/>
              <a:ext cx="7527700" cy="1306975"/>
              <a:chOff x="865275" y="2874750"/>
              <a:chExt cx="7527700" cy="1306975"/>
            </a:xfrm>
          </p:grpSpPr>
          <p:pic>
            <p:nvPicPr>
              <p:cNvPr id="134" name="Google Shape;134;p20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865275" y="2874750"/>
                <a:ext cx="7413450" cy="130697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35" name="Google Shape;135;p20"/>
              <p:cNvSpPr txBox="1"/>
              <p:nvPr/>
            </p:nvSpPr>
            <p:spPr>
              <a:xfrm>
                <a:off x="7768675" y="2909225"/>
                <a:ext cx="624300" cy="223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800"/>
                  <a:t>classes</a:t>
                </a:r>
                <a:endParaRPr sz="800"/>
              </a:p>
            </p:txBody>
          </p:sp>
          <p:sp>
            <p:nvSpPr>
              <p:cNvPr id="136" name="Google Shape;136;p20"/>
              <p:cNvSpPr txBox="1"/>
              <p:nvPr/>
            </p:nvSpPr>
            <p:spPr>
              <a:xfrm>
                <a:off x="7768675" y="3734250"/>
                <a:ext cx="624300" cy="223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800"/>
                  <a:t>boxes</a:t>
                </a:r>
                <a:endParaRPr sz="800"/>
              </a:p>
            </p:txBody>
          </p:sp>
        </p:grpSp>
        <p:cxnSp>
          <p:nvCxnSpPr>
            <p:cNvPr id="137" name="Google Shape;137;p20"/>
            <p:cNvCxnSpPr/>
            <p:nvPr/>
          </p:nvCxnSpPr>
          <p:spPr>
            <a:xfrm>
              <a:off x="7573425" y="3992850"/>
              <a:ext cx="187800" cy="2232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38" name="Google Shape;138;p20"/>
            <p:cNvCxnSpPr/>
            <p:nvPr/>
          </p:nvCxnSpPr>
          <p:spPr>
            <a:xfrm flipH="1" rot="10800000">
              <a:off x="7567275" y="3630350"/>
              <a:ext cx="200100" cy="248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sp>
        <p:nvSpPr>
          <p:cNvPr id="139" name="Google Shape;139;p20"/>
          <p:cNvSpPr txBox="1"/>
          <p:nvPr/>
        </p:nvSpPr>
        <p:spPr>
          <a:xfrm>
            <a:off x="330875" y="2366200"/>
            <a:ext cx="7953900" cy="68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-"/>
            </a:pPr>
            <a:r>
              <a:rPr lang="en">
                <a:solidFill>
                  <a:schemeClr val="lt2"/>
                </a:solidFill>
              </a:rPr>
              <a:t>Use segmentation algorithm</a:t>
            </a:r>
            <a:endParaRPr>
              <a:solidFill>
                <a:schemeClr val="lt2"/>
              </a:solidFill>
            </a:endParaRPr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-"/>
            </a:pPr>
            <a:r>
              <a:rPr lang="en">
                <a:solidFill>
                  <a:schemeClr val="lt2"/>
                </a:solidFill>
              </a:rPr>
              <a:t>Selective Search proposes 2000 regions (patches)</a:t>
            </a:r>
            <a:endParaRPr/>
          </a:p>
        </p:txBody>
      </p:sp>
      <p:pic>
        <p:nvPicPr>
          <p:cNvPr id="140" name="Google Shape;140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33975" y="1513525"/>
            <a:ext cx="2301871" cy="1534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Localization (cont)</a:t>
            </a:r>
            <a:endParaRPr/>
          </a:p>
        </p:txBody>
      </p:sp>
      <p:sp>
        <p:nvSpPr>
          <p:cNvPr id="146" name="Google Shape;146;p21"/>
          <p:cNvSpPr txBox="1"/>
          <p:nvPr>
            <p:ph idx="1" type="body"/>
          </p:nvPr>
        </p:nvSpPr>
        <p:spPr>
          <a:xfrm>
            <a:off x="311700" y="1152475"/>
            <a:ext cx="4360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Problem: detect “giant” objects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Image Pyramid: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Scale down image to different scales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Detect objects on each scales 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Merge different scales</a:t>
            </a:r>
            <a:endParaRPr/>
          </a:p>
        </p:txBody>
      </p:sp>
      <p:grpSp>
        <p:nvGrpSpPr>
          <p:cNvPr id="147" name="Google Shape;147;p21"/>
          <p:cNvGrpSpPr/>
          <p:nvPr/>
        </p:nvGrpSpPr>
        <p:grpSpPr>
          <a:xfrm>
            <a:off x="5128363" y="890363"/>
            <a:ext cx="2981513" cy="3362775"/>
            <a:chOff x="5128363" y="890363"/>
            <a:chExt cx="2981513" cy="3362775"/>
          </a:xfrm>
        </p:grpSpPr>
        <p:sp>
          <p:nvSpPr>
            <p:cNvPr id="148" name="Google Shape;148;p21"/>
            <p:cNvSpPr/>
            <p:nvPr/>
          </p:nvSpPr>
          <p:spPr>
            <a:xfrm>
              <a:off x="5422800" y="3050738"/>
              <a:ext cx="198900" cy="335700"/>
            </a:xfrm>
            <a:prstGeom prst="downArrow">
              <a:avLst>
                <a:gd fmla="val 50000" name="adj1"/>
                <a:gd fmla="val 50000" name="adj2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21"/>
            <p:cNvSpPr/>
            <p:nvPr/>
          </p:nvSpPr>
          <p:spPr>
            <a:xfrm>
              <a:off x="5416000" y="1734525"/>
              <a:ext cx="198900" cy="335700"/>
            </a:xfrm>
            <a:prstGeom prst="downArrow">
              <a:avLst>
                <a:gd fmla="val 50000" name="adj1"/>
                <a:gd fmla="val 50000" name="adj2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21"/>
            <p:cNvSpPr txBox="1"/>
            <p:nvPr/>
          </p:nvSpPr>
          <p:spPr>
            <a:xfrm>
              <a:off x="5984525" y="2985130"/>
              <a:ext cx="2108700" cy="61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</a:rPr>
                <a:t>Predict each scales</a:t>
              </a:r>
              <a:endParaRPr>
                <a:solidFill>
                  <a:schemeClr val="dk1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</a:rPr>
                <a:t>Merge into original size</a:t>
              </a:r>
              <a:endParaRPr>
                <a:solidFill>
                  <a:schemeClr val="dk1"/>
                </a:solidFill>
              </a:endParaRPr>
            </a:p>
          </p:txBody>
        </p:sp>
        <p:pic>
          <p:nvPicPr>
            <p:cNvPr id="151" name="Google Shape;151;p2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139700" y="890363"/>
              <a:ext cx="751500" cy="751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" name="Google Shape;152;p2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139713" y="2162887"/>
              <a:ext cx="751500" cy="75709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" name="Google Shape;153;p2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128363" y="3496038"/>
              <a:ext cx="774177" cy="7571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4" name="Google Shape;154;p21"/>
            <p:cNvSpPr txBox="1"/>
            <p:nvPr/>
          </p:nvSpPr>
          <p:spPr>
            <a:xfrm>
              <a:off x="6001175" y="1682150"/>
              <a:ext cx="2108700" cy="445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</a:rPr>
                <a:t>Image Pyramid</a:t>
              </a:r>
              <a:endParaRPr>
                <a:solidFill>
                  <a:schemeClr val="dk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